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D7B905-EDC8-42DF-BDA3-D79AEB2E6031}" v="7" dt="2024-04-10T13:45:49.6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1" d="100"/>
          <a:sy n="71" d="100"/>
        </p:scale>
        <p:origin x="318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Marxen" userId="20273e47-f472-40b8-88c8-82dce713dcc3" providerId="ADAL" clId="{A6D7B905-EDC8-42DF-BDA3-D79AEB2E6031}"/>
    <pc:docChg chg="custSel addSld delSld modSld">
      <pc:chgData name="Alexander Marxen" userId="20273e47-f472-40b8-88c8-82dce713dcc3" providerId="ADAL" clId="{A6D7B905-EDC8-42DF-BDA3-D79AEB2E6031}" dt="2024-04-10T13:47:24" v="1743" actId="207"/>
      <pc:docMkLst>
        <pc:docMk/>
      </pc:docMkLst>
      <pc:sldChg chg="del">
        <pc:chgData name="Alexander Marxen" userId="20273e47-f472-40b8-88c8-82dce713dcc3" providerId="ADAL" clId="{A6D7B905-EDC8-42DF-BDA3-D79AEB2E6031}" dt="2024-04-10T12:39:27.702" v="1378" actId="47"/>
        <pc:sldMkLst>
          <pc:docMk/>
          <pc:sldMk cId="3799832265" sldId="256"/>
        </pc:sldMkLst>
      </pc:sldChg>
      <pc:sldChg chg="addSp modSp mod">
        <pc:chgData name="Alexander Marxen" userId="20273e47-f472-40b8-88c8-82dce713dcc3" providerId="ADAL" clId="{A6D7B905-EDC8-42DF-BDA3-D79AEB2E6031}" dt="2024-04-10T12:53:24.125" v="1700" actId="1036"/>
        <pc:sldMkLst>
          <pc:docMk/>
          <pc:sldMk cId="1432070640" sldId="257"/>
        </pc:sldMkLst>
        <pc:spChg chg="mod">
          <ac:chgData name="Alexander Marxen" userId="20273e47-f472-40b8-88c8-82dce713dcc3" providerId="ADAL" clId="{A6D7B905-EDC8-42DF-BDA3-D79AEB2E6031}" dt="2024-04-10T12:53:24.125" v="1700" actId="1036"/>
          <ac:spMkLst>
            <pc:docMk/>
            <pc:sldMk cId="1432070640" sldId="257"/>
            <ac:spMk id="3" creationId="{ABABD25F-ED83-59A3-609C-147EDB7C5205}"/>
          </ac:spMkLst>
        </pc:spChg>
        <pc:spChg chg="mod">
          <ac:chgData name="Alexander Marxen" userId="20273e47-f472-40b8-88c8-82dce713dcc3" providerId="ADAL" clId="{A6D7B905-EDC8-42DF-BDA3-D79AEB2E6031}" dt="2024-04-10T12:52:49.911" v="1685" actId="6549"/>
          <ac:spMkLst>
            <pc:docMk/>
            <pc:sldMk cId="1432070640" sldId="257"/>
            <ac:spMk id="4" creationId="{D88B06B4-A8A6-1618-5C1E-8CC16E2ED047}"/>
          </ac:spMkLst>
        </pc:spChg>
        <pc:spChg chg="mod">
          <ac:chgData name="Alexander Marxen" userId="20273e47-f472-40b8-88c8-82dce713dcc3" providerId="ADAL" clId="{A6D7B905-EDC8-42DF-BDA3-D79AEB2E6031}" dt="2024-04-10T12:19:17.203" v="748" actId="1037"/>
          <ac:spMkLst>
            <pc:docMk/>
            <pc:sldMk cId="1432070640" sldId="257"/>
            <ac:spMk id="6" creationId="{37F5D1F7-1D81-8E79-15A6-9F64198A104A}"/>
          </ac:spMkLst>
        </pc:spChg>
        <pc:spChg chg="mod">
          <ac:chgData name="Alexander Marxen" userId="20273e47-f472-40b8-88c8-82dce713dcc3" providerId="ADAL" clId="{A6D7B905-EDC8-42DF-BDA3-D79AEB2E6031}" dt="2024-04-10T12:53:24.125" v="1700" actId="1036"/>
          <ac:spMkLst>
            <pc:docMk/>
            <pc:sldMk cId="1432070640" sldId="257"/>
            <ac:spMk id="10" creationId="{B23FAF58-D5FE-B997-0E09-0A1333CF0E41}"/>
          </ac:spMkLst>
        </pc:spChg>
        <pc:spChg chg="mod">
          <ac:chgData name="Alexander Marxen" userId="20273e47-f472-40b8-88c8-82dce713dcc3" providerId="ADAL" clId="{A6D7B905-EDC8-42DF-BDA3-D79AEB2E6031}" dt="2024-04-10T12:53:24.125" v="1700" actId="1036"/>
          <ac:spMkLst>
            <pc:docMk/>
            <pc:sldMk cId="1432070640" sldId="257"/>
            <ac:spMk id="11" creationId="{79DD4197-3033-03D3-AFA7-EC21492068A5}"/>
          </ac:spMkLst>
        </pc:spChg>
        <pc:spChg chg="add mod">
          <ac:chgData name="Alexander Marxen" userId="20273e47-f472-40b8-88c8-82dce713dcc3" providerId="ADAL" clId="{A6D7B905-EDC8-42DF-BDA3-D79AEB2E6031}" dt="2024-04-10T12:53:24.125" v="1700" actId="1036"/>
          <ac:spMkLst>
            <pc:docMk/>
            <pc:sldMk cId="1432070640" sldId="257"/>
            <ac:spMk id="13" creationId="{5F953CAA-D146-7DFE-15B7-20D0AD4A480B}"/>
          </ac:spMkLst>
        </pc:spChg>
        <pc:spChg chg="add mod">
          <ac:chgData name="Alexander Marxen" userId="20273e47-f472-40b8-88c8-82dce713dcc3" providerId="ADAL" clId="{A6D7B905-EDC8-42DF-BDA3-D79AEB2E6031}" dt="2024-04-10T12:53:24.125" v="1700" actId="1036"/>
          <ac:spMkLst>
            <pc:docMk/>
            <pc:sldMk cId="1432070640" sldId="257"/>
            <ac:spMk id="14" creationId="{A2CA17E0-32F9-C887-3CAE-40641F96AF42}"/>
          </ac:spMkLst>
        </pc:spChg>
        <pc:spChg chg="add mod">
          <ac:chgData name="Alexander Marxen" userId="20273e47-f472-40b8-88c8-82dce713dcc3" providerId="ADAL" clId="{A6D7B905-EDC8-42DF-BDA3-D79AEB2E6031}" dt="2024-04-10T12:53:24.125" v="1700" actId="1036"/>
          <ac:spMkLst>
            <pc:docMk/>
            <pc:sldMk cId="1432070640" sldId="257"/>
            <ac:spMk id="15" creationId="{18A7D40F-3894-5BD6-964A-B816131B332B}"/>
          </ac:spMkLst>
        </pc:spChg>
        <pc:spChg chg="add mod">
          <ac:chgData name="Alexander Marxen" userId="20273e47-f472-40b8-88c8-82dce713dcc3" providerId="ADAL" clId="{A6D7B905-EDC8-42DF-BDA3-D79AEB2E6031}" dt="2024-04-10T12:19:42.512" v="776" actId="571"/>
          <ac:spMkLst>
            <pc:docMk/>
            <pc:sldMk cId="1432070640" sldId="257"/>
            <ac:spMk id="16" creationId="{684EA75B-26C8-F62A-41FE-0017C206E5E5}"/>
          </ac:spMkLst>
        </pc:spChg>
        <pc:picChg chg="mod">
          <ac:chgData name="Alexander Marxen" userId="20273e47-f472-40b8-88c8-82dce713dcc3" providerId="ADAL" clId="{A6D7B905-EDC8-42DF-BDA3-D79AEB2E6031}" dt="2024-04-10T12:34:41.475" v="1289" actId="1038"/>
          <ac:picMkLst>
            <pc:docMk/>
            <pc:sldMk cId="1432070640" sldId="257"/>
            <ac:picMk id="12" creationId="{DB4B010F-6BC2-EC6C-5D4C-75DAA4CFCFC4}"/>
          </ac:picMkLst>
        </pc:picChg>
      </pc:sldChg>
      <pc:sldChg chg="addSp delSp modSp add mod">
        <pc:chgData name="Alexander Marxen" userId="20273e47-f472-40b8-88c8-82dce713dcc3" providerId="ADAL" clId="{A6D7B905-EDC8-42DF-BDA3-D79AEB2E6031}" dt="2024-04-10T13:47:24" v="1743" actId="207"/>
        <pc:sldMkLst>
          <pc:docMk/>
          <pc:sldMk cId="1758664901" sldId="258"/>
        </pc:sldMkLst>
        <pc:spChg chg="del">
          <ac:chgData name="Alexander Marxen" userId="20273e47-f472-40b8-88c8-82dce713dcc3" providerId="ADAL" clId="{A6D7B905-EDC8-42DF-BDA3-D79AEB2E6031}" dt="2024-04-10T13:45:56.881" v="1702" actId="478"/>
          <ac:spMkLst>
            <pc:docMk/>
            <pc:sldMk cId="1758664901" sldId="258"/>
            <ac:spMk id="3" creationId="{ABABD25F-ED83-59A3-609C-147EDB7C5205}"/>
          </ac:spMkLst>
        </pc:spChg>
        <pc:spChg chg="del mod">
          <ac:chgData name="Alexander Marxen" userId="20273e47-f472-40b8-88c8-82dce713dcc3" providerId="ADAL" clId="{A6D7B905-EDC8-42DF-BDA3-D79AEB2E6031}" dt="2024-04-10T13:45:59.349" v="1704" actId="478"/>
          <ac:spMkLst>
            <pc:docMk/>
            <pc:sldMk cId="1758664901" sldId="258"/>
            <ac:spMk id="4" creationId="{D88B06B4-A8A6-1618-5C1E-8CC16E2ED047}"/>
          </ac:spMkLst>
        </pc:spChg>
        <pc:spChg chg="add mod">
          <ac:chgData name="Alexander Marxen" userId="20273e47-f472-40b8-88c8-82dce713dcc3" providerId="ADAL" clId="{A6D7B905-EDC8-42DF-BDA3-D79AEB2E6031}" dt="2024-04-10T13:47:24" v="1743" actId="207"/>
          <ac:spMkLst>
            <pc:docMk/>
            <pc:sldMk cId="1758664901" sldId="258"/>
            <ac:spMk id="5" creationId="{467782E9-9533-7F9E-FFCE-DE3BDD7AEB71}"/>
          </ac:spMkLst>
        </pc:spChg>
        <pc:spChg chg="del">
          <ac:chgData name="Alexander Marxen" userId="20273e47-f472-40b8-88c8-82dce713dcc3" providerId="ADAL" clId="{A6D7B905-EDC8-42DF-BDA3-D79AEB2E6031}" dt="2024-04-10T13:45:56.881" v="1702" actId="478"/>
          <ac:spMkLst>
            <pc:docMk/>
            <pc:sldMk cId="1758664901" sldId="258"/>
            <ac:spMk id="6" creationId="{37F5D1F7-1D81-8E79-15A6-9F64198A104A}"/>
          </ac:spMkLst>
        </pc:spChg>
        <pc:spChg chg="del">
          <ac:chgData name="Alexander Marxen" userId="20273e47-f472-40b8-88c8-82dce713dcc3" providerId="ADAL" clId="{A6D7B905-EDC8-42DF-BDA3-D79AEB2E6031}" dt="2024-04-10T13:45:56.881" v="1702" actId="478"/>
          <ac:spMkLst>
            <pc:docMk/>
            <pc:sldMk cId="1758664901" sldId="258"/>
            <ac:spMk id="10" creationId="{B23FAF58-D5FE-B997-0E09-0A1333CF0E41}"/>
          </ac:spMkLst>
        </pc:spChg>
        <pc:spChg chg="del">
          <ac:chgData name="Alexander Marxen" userId="20273e47-f472-40b8-88c8-82dce713dcc3" providerId="ADAL" clId="{A6D7B905-EDC8-42DF-BDA3-D79AEB2E6031}" dt="2024-04-10T13:45:56.881" v="1702" actId="478"/>
          <ac:spMkLst>
            <pc:docMk/>
            <pc:sldMk cId="1758664901" sldId="258"/>
            <ac:spMk id="11" creationId="{79DD4197-3033-03D3-AFA7-EC21492068A5}"/>
          </ac:spMkLst>
        </pc:spChg>
        <pc:spChg chg="del">
          <ac:chgData name="Alexander Marxen" userId="20273e47-f472-40b8-88c8-82dce713dcc3" providerId="ADAL" clId="{A6D7B905-EDC8-42DF-BDA3-D79AEB2E6031}" dt="2024-04-10T13:45:56.881" v="1702" actId="478"/>
          <ac:spMkLst>
            <pc:docMk/>
            <pc:sldMk cId="1758664901" sldId="258"/>
            <ac:spMk id="13" creationId="{5F953CAA-D146-7DFE-15B7-20D0AD4A480B}"/>
          </ac:spMkLst>
        </pc:spChg>
        <pc:spChg chg="del">
          <ac:chgData name="Alexander Marxen" userId="20273e47-f472-40b8-88c8-82dce713dcc3" providerId="ADAL" clId="{A6D7B905-EDC8-42DF-BDA3-D79AEB2E6031}" dt="2024-04-10T13:45:56.881" v="1702" actId="478"/>
          <ac:spMkLst>
            <pc:docMk/>
            <pc:sldMk cId="1758664901" sldId="258"/>
            <ac:spMk id="14" creationId="{A2CA17E0-32F9-C887-3CAE-40641F96AF42}"/>
          </ac:spMkLst>
        </pc:spChg>
        <pc:spChg chg="del">
          <ac:chgData name="Alexander Marxen" userId="20273e47-f472-40b8-88c8-82dce713dcc3" providerId="ADAL" clId="{A6D7B905-EDC8-42DF-BDA3-D79AEB2E6031}" dt="2024-04-10T13:45:56.881" v="1702" actId="478"/>
          <ac:spMkLst>
            <pc:docMk/>
            <pc:sldMk cId="1758664901" sldId="258"/>
            <ac:spMk id="15" creationId="{18A7D40F-3894-5BD6-964A-B816131B332B}"/>
          </ac:spMkLst>
        </pc:spChg>
        <pc:picChg chg="del">
          <ac:chgData name="Alexander Marxen" userId="20273e47-f472-40b8-88c8-82dce713dcc3" providerId="ADAL" clId="{A6D7B905-EDC8-42DF-BDA3-D79AEB2E6031}" dt="2024-04-10T13:45:56.881" v="1702" actId="478"/>
          <ac:picMkLst>
            <pc:docMk/>
            <pc:sldMk cId="1758664901" sldId="258"/>
            <ac:picMk id="12" creationId="{DB4B010F-6BC2-EC6C-5D4C-75DAA4CFCFC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3B051608-0881-4AAA-A652-261A93660E8C}" type="datetimeFigureOut">
              <a:rPr lang="en-US" smtClean="0"/>
              <a:t>4/10/2024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3372109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B051608-0881-4AAA-A652-261A93660E8C}" type="datetimeFigureOut">
              <a:rPr lang="en-US" smtClean="0"/>
              <a:t>4/10/2024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181310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B051608-0881-4AAA-A652-261A93660E8C}" type="datetimeFigureOut">
              <a:rPr lang="en-US" smtClean="0"/>
              <a:t>4/10/2024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3522234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B051608-0881-4AAA-A652-261A93660E8C}" type="datetimeFigureOut">
              <a:rPr lang="en-US" smtClean="0"/>
              <a:t>4/10/2024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323872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3B051608-0881-4AAA-A652-261A93660E8C}" type="datetimeFigureOut">
              <a:rPr lang="en-US" smtClean="0"/>
              <a:t>4/10/2024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3453696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3B051608-0881-4AAA-A652-261A93660E8C}" type="datetimeFigureOut">
              <a:rPr lang="en-US" smtClean="0"/>
              <a:t>4/10/2024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1779347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4453467"/>
            <a:ext cx="2901255"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4453467"/>
            <a:ext cx="2915543"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3B051608-0881-4AAA-A652-261A93660E8C}" type="datetimeFigureOut">
              <a:rPr lang="en-US" smtClean="0"/>
              <a:t>4/10/2024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684941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3B051608-0881-4AAA-A652-261A93660E8C}" type="datetimeFigureOut">
              <a:rPr lang="en-US" smtClean="0"/>
              <a:t>4/10/2024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2585470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051608-0881-4AAA-A652-261A93660E8C}" type="datetimeFigureOut">
              <a:rPr lang="en-US" smtClean="0"/>
              <a:t>4/10/2024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2644498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3B051608-0881-4AAA-A652-261A93660E8C}" type="datetimeFigureOut">
              <a:rPr lang="en-US" smtClean="0"/>
              <a:t>4/10/2024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502641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3B051608-0881-4AAA-A652-261A93660E8C}" type="datetimeFigureOut">
              <a:rPr lang="en-US" smtClean="0"/>
              <a:t>4/10/2024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AE9F32-C792-4166-ACCE-4FB12A744FBF}" type="slidenum">
              <a:rPr lang="en-US" smtClean="0"/>
              <a:t>‹Nr.›</a:t>
            </a:fld>
            <a:endParaRPr lang="en-US"/>
          </a:p>
        </p:txBody>
      </p:sp>
    </p:spTree>
    <p:extLst>
      <p:ext uri="{BB962C8B-B14F-4D97-AF65-F5344CB8AC3E}">
        <p14:creationId xmlns:p14="http://schemas.microsoft.com/office/powerpoint/2010/main" val="3178122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3B051608-0881-4AAA-A652-261A93660E8C}" type="datetimeFigureOut">
              <a:rPr lang="en-US" smtClean="0"/>
              <a:t>4/10/2024</a:t>
            </a:fld>
            <a:endParaRPr 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CFAE9F32-C792-4166-ACCE-4FB12A744FBF}" type="slidenum">
              <a:rPr lang="en-US" smtClean="0"/>
              <a:t>‹Nr.›</a:t>
            </a:fld>
            <a:endParaRPr lang="en-US"/>
          </a:p>
        </p:txBody>
      </p:sp>
    </p:spTree>
    <p:extLst>
      <p:ext uri="{BB962C8B-B14F-4D97-AF65-F5344CB8AC3E}">
        <p14:creationId xmlns:p14="http://schemas.microsoft.com/office/powerpoint/2010/main" val="6460115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diehaFAIRflocke@gmx.ne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Grafik 11">
            <a:extLst>
              <a:ext uri="{FF2B5EF4-FFF2-40B4-BE49-F238E27FC236}">
                <a16:creationId xmlns:a16="http://schemas.microsoft.com/office/drawing/2014/main" id="{DB4B010F-6BC2-EC6C-5D4C-75DAA4CFCFC4}"/>
              </a:ext>
            </a:extLst>
          </p:cNvPr>
          <p:cNvPicPr>
            <a:picLocks noChangeAspect="1"/>
          </p:cNvPicPr>
          <p:nvPr/>
        </p:nvPicPr>
        <p:blipFill>
          <a:blip r:embed="rId2"/>
          <a:stretch>
            <a:fillRect/>
          </a:stretch>
        </p:blipFill>
        <p:spPr>
          <a:xfrm>
            <a:off x="3529849" y="1"/>
            <a:ext cx="3274363" cy="800400"/>
          </a:xfrm>
          <a:prstGeom prst="rect">
            <a:avLst/>
          </a:prstGeom>
        </p:spPr>
      </p:pic>
      <p:sp>
        <p:nvSpPr>
          <p:cNvPr id="4" name="Textfeld 3">
            <a:extLst>
              <a:ext uri="{FF2B5EF4-FFF2-40B4-BE49-F238E27FC236}">
                <a16:creationId xmlns:a16="http://schemas.microsoft.com/office/drawing/2014/main" id="{D88B06B4-A8A6-1618-5C1E-8CC16E2ED047}"/>
              </a:ext>
            </a:extLst>
          </p:cNvPr>
          <p:cNvSpPr txBox="1"/>
          <p:nvPr/>
        </p:nvSpPr>
        <p:spPr>
          <a:xfrm>
            <a:off x="0" y="815792"/>
            <a:ext cx="6858000" cy="11459547"/>
          </a:xfrm>
          <a:prstGeom prst="rect">
            <a:avLst/>
          </a:prstGeom>
          <a:noFill/>
        </p:spPr>
        <p:txBody>
          <a:bodyPr wrap="square" rtlCol="0">
            <a:spAutoFit/>
          </a:bodyPr>
          <a:lstStyle/>
          <a:p>
            <a:r>
              <a:rPr lang="de-DE" sz="1400" dirty="0"/>
              <a:t>Ich erkläre hiermit meinen </a:t>
            </a:r>
            <a:r>
              <a:rPr lang="de-DE" sz="1400" b="1" dirty="0"/>
              <a:t>Beitritt</a:t>
            </a:r>
            <a:r>
              <a:rPr lang="de-DE" sz="1400" dirty="0"/>
              <a:t> zur Bio-Einkaufskooperative „</a:t>
            </a:r>
            <a:r>
              <a:rPr lang="de-DE" sz="1400" dirty="0" err="1"/>
              <a:t>HaFairflocke</a:t>
            </a:r>
            <a:r>
              <a:rPr lang="de-DE" sz="1400" dirty="0"/>
              <a:t> e.V.“ </a:t>
            </a:r>
          </a:p>
          <a:p>
            <a:r>
              <a:rPr lang="de-DE" sz="1400" dirty="0"/>
              <a:t>für Sürth und Umgebung.</a:t>
            </a:r>
          </a:p>
          <a:p>
            <a:pPr>
              <a:lnSpc>
                <a:spcPct val="150000"/>
              </a:lnSpc>
              <a:spcAft>
                <a:spcPts val="600"/>
              </a:spcAft>
            </a:pPr>
            <a:r>
              <a:rPr lang="de-DE" sz="1400" b="1" dirty="0"/>
              <a:t>	Name, Vorname</a:t>
            </a:r>
            <a:r>
              <a:rPr lang="de-DE" sz="1400" dirty="0"/>
              <a:t>:	           	__________________________________________</a:t>
            </a:r>
          </a:p>
          <a:p>
            <a:pPr>
              <a:lnSpc>
                <a:spcPct val="150000"/>
              </a:lnSpc>
              <a:spcAft>
                <a:spcPts val="600"/>
              </a:spcAft>
            </a:pPr>
            <a:r>
              <a:rPr lang="de-DE" sz="1400" b="1" dirty="0"/>
              <a:t>	Geburtsdatum</a:t>
            </a:r>
            <a:r>
              <a:rPr lang="de-DE" sz="1400" dirty="0"/>
              <a:t>:		__________________________________________</a:t>
            </a:r>
          </a:p>
          <a:p>
            <a:pPr>
              <a:lnSpc>
                <a:spcPct val="150000"/>
              </a:lnSpc>
              <a:spcAft>
                <a:spcPts val="600"/>
              </a:spcAft>
            </a:pPr>
            <a:r>
              <a:rPr lang="de-DE" sz="1400" b="1" dirty="0"/>
              <a:t>	Straße &amp; Hausnummer</a:t>
            </a:r>
            <a:r>
              <a:rPr lang="de-DE" sz="1400" dirty="0"/>
              <a:t>:	__________________________________________</a:t>
            </a:r>
          </a:p>
          <a:p>
            <a:pPr>
              <a:spcAft>
                <a:spcPts val="600"/>
              </a:spcAft>
            </a:pPr>
            <a:r>
              <a:rPr lang="de-DE" sz="1400" b="1" dirty="0"/>
              <a:t>	PLZ, Wohnort</a:t>
            </a:r>
            <a:r>
              <a:rPr lang="de-DE" sz="1400" dirty="0"/>
              <a:t>: 		__________________________________________</a:t>
            </a:r>
          </a:p>
          <a:p>
            <a:pPr>
              <a:spcAft>
                <a:spcPts val="600"/>
              </a:spcAft>
            </a:pPr>
            <a:endParaRPr lang="de-DE" sz="400" b="1" dirty="0"/>
          </a:p>
          <a:p>
            <a:pPr>
              <a:lnSpc>
                <a:spcPct val="150000"/>
              </a:lnSpc>
              <a:spcAft>
                <a:spcPts val="600"/>
              </a:spcAft>
            </a:pPr>
            <a:r>
              <a:rPr lang="de-DE" sz="1400" b="1" dirty="0"/>
              <a:t>	Telefon privat o. mobil</a:t>
            </a:r>
            <a:r>
              <a:rPr lang="de-DE" sz="1400" dirty="0"/>
              <a:t>:	__________________________________________</a:t>
            </a:r>
          </a:p>
          <a:p>
            <a:pPr>
              <a:lnSpc>
                <a:spcPct val="150000"/>
              </a:lnSpc>
              <a:spcAft>
                <a:spcPts val="600"/>
              </a:spcAft>
            </a:pPr>
            <a:r>
              <a:rPr lang="de-DE" sz="1400" b="1" dirty="0"/>
              <a:t>	E-Mail</a:t>
            </a:r>
            <a:r>
              <a:rPr lang="de-DE" sz="1400" dirty="0"/>
              <a:t>:			__________________________________________	</a:t>
            </a:r>
          </a:p>
          <a:p>
            <a:pPr>
              <a:spcAft>
                <a:spcPts val="1200"/>
              </a:spcAft>
            </a:pPr>
            <a:r>
              <a:rPr lang="de-DE" sz="1400" dirty="0"/>
              <a:t>Hiermit erkenne ich die </a:t>
            </a:r>
            <a:r>
              <a:rPr lang="de-DE" sz="1400" b="1" dirty="0"/>
              <a:t>Satzung und Ordnungen </a:t>
            </a:r>
            <a:r>
              <a:rPr lang="de-DE" sz="1400" dirty="0"/>
              <a:t>des Vereins in der gültigen Fassung an</a:t>
            </a:r>
            <a:r>
              <a:rPr lang="de-DE" sz="1200" dirty="0"/>
              <a:t>.</a:t>
            </a:r>
          </a:p>
          <a:p>
            <a:r>
              <a:rPr lang="de-DE" sz="1400" dirty="0"/>
              <a:t>Der jährliche </a:t>
            </a:r>
            <a:r>
              <a:rPr lang="de-DE" sz="1400" b="1" dirty="0"/>
              <a:t>Mitgliedsbeitrag</a:t>
            </a:r>
            <a:r>
              <a:rPr lang="de-DE" sz="1400" dirty="0"/>
              <a:t> beträgt:</a:t>
            </a:r>
          </a:p>
          <a:p>
            <a:r>
              <a:rPr lang="de-DE" sz="1400" dirty="0"/>
              <a:t> 	Erwachsen 				60,- Euro</a:t>
            </a:r>
          </a:p>
          <a:p>
            <a:r>
              <a:rPr lang="de-DE" sz="1400" dirty="0"/>
              <a:t>    	Jugendliche/ Student*in 		50,- Euro</a:t>
            </a:r>
          </a:p>
          <a:p>
            <a:r>
              <a:rPr lang="de-DE" sz="1400" dirty="0"/>
              <a:t>	Kind 					45,- Euro</a:t>
            </a:r>
          </a:p>
          <a:p>
            <a:pPr>
              <a:spcAft>
                <a:spcPts val="600"/>
              </a:spcAft>
            </a:pPr>
            <a:r>
              <a:rPr lang="de-DE" sz="1400" dirty="0"/>
              <a:t>und wird </a:t>
            </a:r>
            <a:r>
              <a:rPr lang="de-DE" sz="1400" b="1" dirty="0"/>
              <a:t>im Vorhinein </a:t>
            </a:r>
            <a:r>
              <a:rPr lang="de-DE" sz="1400" dirty="0"/>
              <a:t>eingezogen. </a:t>
            </a:r>
          </a:p>
          <a:p>
            <a:pPr>
              <a:spcAft>
                <a:spcPts val="600"/>
              </a:spcAft>
            </a:pPr>
            <a:r>
              <a:rPr lang="de-DE" sz="1400" dirty="0"/>
              <a:t>Zudem wird bei Eintritt in den Verein eine </a:t>
            </a:r>
            <a:r>
              <a:rPr lang="de-DE" sz="1400" b="1" dirty="0"/>
              <a:t>einmalige Einlage </a:t>
            </a:r>
            <a:r>
              <a:rPr lang="de-DE" sz="1400" dirty="0"/>
              <a:t>in Höhe von:</a:t>
            </a:r>
          </a:p>
          <a:p>
            <a:r>
              <a:rPr lang="de-DE" sz="1400" dirty="0"/>
              <a:t> 	Erwachsen 				70,- Euro</a:t>
            </a:r>
          </a:p>
          <a:p>
            <a:r>
              <a:rPr lang="de-DE" sz="1400" dirty="0"/>
              <a:t>    	Jugendliche/ Student*in		30,- Euro</a:t>
            </a:r>
          </a:p>
          <a:p>
            <a:r>
              <a:rPr lang="de-DE" sz="1400" dirty="0"/>
              <a:t>	Kind 					kostenlos</a:t>
            </a:r>
          </a:p>
          <a:p>
            <a:pPr>
              <a:spcAft>
                <a:spcPts val="600"/>
              </a:spcAft>
            </a:pPr>
            <a:r>
              <a:rPr lang="de-DE" sz="1400" dirty="0"/>
              <a:t>eingezogen, die bei Austritt anstandslos zurückgezahlt wird. </a:t>
            </a:r>
          </a:p>
          <a:p>
            <a:pPr>
              <a:spcAft>
                <a:spcPts val="600"/>
              </a:spcAft>
            </a:pPr>
            <a:r>
              <a:rPr lang="de-DE" sz="1400" dirty="0"/>
              <a:t>Ich unterstütze freiwillig den </a:t>
            </a:r>
            <a:r>
              <a:rPr lang="de-DE" sz="1400" b="1" dirty="0"/>
              <a:t>Solidaritätsfond</a:t>
            </a:r>
            <a:r>
              <a:rPr lang="de-DE" sz="1400" dirty="0"/>
              <a:t> mit:</a:t>
            </a:r>
          </a:p>
          <a:p>
            <a:pPr>
              <a:spcAft>
                <a:spcPts val="600"/>
              </a:spcAft>
            </a:pPr>
            <a:r>
              <a:rPr lang="de-DE" sz="1600" dirty="0"/>
              <a:t>	</a:t>
            </a:r>
            <a:r>
              <a:rPr lang="de-DE" sz="1400" dirty="0"/>
              <a:t>einem höheren </a:t>
            </a:r>
            <a:r>
              <a:rPr lang="de-DE" sz="1400" b="1" dirty="0"/>
              <a:t>Mitgliedsbeitrag</a:t>
            </a:r>
            <a:r>
              <a:rPr lang="de-DE" sz="1400" dirty="0"/>
              <a:t> in Höhe von:	_________ Euro </a:t>
            </a:r>
            <a:br>
              <a:rPr lang="de-DE" sz="1400" dirty="0"/>
            </a:br>
            <a:r>
              <a:rPr lang="de-DE" sz="1400" dirty="0"/>
              <a:t>            (gilt dann auch für Folgejahre/ kann jährlich widerrufen werden) </a:t>
            </a:r>
          </a:p>
          <a:p>
            <a:pPr>
              <a:spcAft>
                <a:spcPts val="600"/>
              </a:spcAft>
            </a:pPr>
            <a:r>
              <a:rPr lang="de-DE" sz="1400" dirty="0"/>
              <a:t>	einer </a:t>
            </a:r>
            <a:r>
              <a:rPr lang="de-DE" sz="1400" b="1" dirty="0"/>
              <a:t>einmaligen</a:t>
            </a:r>
            <a:r>
              <a:rPr lang="de-DE" sz="1400" dirty="0"/>
              <a:t> </a:t>
            </a:r>
            <a:r>
              <a:rPr lang="de-DE" sz="1400" b="1" dirty="0"/>
              <a:t>Einlage</a:t>
            </a:r>
            <a:r>
              <a:rPr lang="de-DE" sz="1400" dirty="0"/>
              <a:t> in Höhe von:		_________ Euro</a:t>
            </a:r>
          </a:p>
          <a:p>
            <a:pPr>
              <a:spcAft>
                <a:spcPts val="600"/>
              </a:spcAft>
            </a:pPr>
            <a:r>
              <a:rPr lang="de-DE" sz="1400" dirty="0"/>
              <a:t>Diese Gelder werden in einem separaten Topf gesammelt und sobald es möglich ist, gemäß dem Einlagenzweck verwendet. Es ist keine Rückzahlung möglich!  </a:t>
            </a:r>
          </a:p>
          <a:p>
            <a:pPr>
              <a:spcAft>
                <a:spcPts val="600"/>
              </a:spcAft>
            </a:pPr>
            <a:r>
              <a:rPr lang="de-DE" sz="1400" dirty="0"/>
              <a:t>Ein </a:t>
            </a:r>
            <a:r>
              <a:rPr lang="de-DE" sz="1400" b="1" dirty="0"/>
              <a:t>Austritt</a:t>
            </a:r>
            <a:r>
              <a:rPr lang="de-DE" sz="1400" dirty="0"/>
              <a:t> ist mittels schriftlicher Kündigung gegenüber dem Vorstand, frühestens nach einem Jahr möglich. Der Austritt kann nur mit einer Frist von drei Monaten jeweils zum Monatsersten erklärt werden. </a:t>
            </a:r>
          </a:p>
          <a:p>
            <a:pPr>
              <a:spcAft>
                <a:spcPts val="600"/>
              </a:spcAft>
            </a:pPr>
            <a:r>
              <a:rPr lang="de-DE" sz="1400" dirty="0"/>
              <a:t>Der Verein verpflichtet sich zur Einhaltung des gültigen </a:t>
            </a:r>
            <a:r>
              <a:rPr lang="de-DE" sz="1400" b="1" dirty="0"/>
              <a:t>Datenschutzgesetzes</a:t>
            </a:r>
            <a:r>
              <a:rPr lang="de-DE" sz="1400" dirty="0"/>
              <a:t>.</a:t>
            </a:r>
          </a:p>
          <a:p>
            <a:pPr>
              <a:spcAft>
                <a:spcPts val="1200"/>
              </a:spcAft>
            </a:pPr>
            <a:endParaRPr lang="de-DE" sz="400" dirty="0"/>
          </a:p>
          <a:p>
            <a:r>
              <a:rPr lang="de-DE" sz="1200" dirty="0"/>
              <a:t>Köln, den __________________________                        Unterschrift: ___________________</a:t>
            </a:r>
          </a:p>
          <a:p>
            <a:r>
              <a:rPr lang="de-DE" sz="1200" dirty="0"/>
              <a:t>------------------------------------------------------------------------------------------------------------------------------------------------</a:t>
            </a:r>
          </a:p>
          <a:p>
            <a:pPr algn="ctr"/>
            <a:r>
              <a:rPr lang="de-DE" sz="1400" b="1" dirty="0"/>
              <a:t>Einzugsermächtigung</a:t>
            </a:r>
          </a:p>
          <a:p>
            <a:pPr algn="ctr"/>
            <a:endParaRPr lang="de-DE" sz="1000" b="1" dirty="0"/>
          </a:p>
          <a:p>
            <a:pPr>
              <a:spcAft>
                <a:spcPts val="1200"/>
              </a:spcAft>
            </a:pPr>
            <a:r>
              <a:rPr lang="de-DE" sz="1200" dirty="0"/>
              <a:t>Ich/ wir ermächtige/n die </a:t>
            </a:r>
            <a:r>
              <a:rPr lang="de-DE" sz="1200" dirty="0" err="1"/>
              <a:t>HaFAIRflocke</a:t>
            </a:r>
            <a:r>
              <a:rPr lang="de-DE" sz="1200" dirty="0"/>
              <a:t> e.V., Sürther Hauptstr. 76, 50999 Köln dazu, Zahlungen von meinem/ unserem Konto:</a:t>
            </a:r>
          </a:p>
          <a:p>
            <a:pPr>
              <a:spcAft>
                <a:spcPts val="1200"/>
              </a:spcAft>
            </a:pPr>
            <a:r>
              <a:rPr lang="de-DE" sz="1200" dirty="0"/>
              <a:t>Vorname Name:	_______________________________________________________________</a:t>
            </a:r>
          </a:p>
          <a:p>
            <a:pPr>
              <a:spcAft>
                <a:spcPts val="1200"/>
              </a:spcAft>
            </a:pPr>
            <a:r>
              <a:rPr lang="de-DE" sz="1200" dirty="0"/>
              <a:t>IBAN-Nummer:	______________________________,      Bank: _________________________</a:t>
            </a:r>
          </a:p>
          <a:p>
            <a:pPr>
              <a:spcAft>
                <a:spcPts val="1000"/>
              </a:spcAft>
            </a:pPr>
            <a:r>
              <a:rPr lang="de-DE" sz="1200" dirty="0"/>
              <a:t>einzuziehen. Gleichzeitig leite ich/ wir meine/ unsere Bank dazu ein, die von </a:t>
            </a:r>
            <a:r>
              <a:rPr lang="de-DE" sz="1200" dirty="0" err="1"/>
              <a:t>HaFAIRflocke</a:t>
            </a:r>
            <a:r>
              <a:rPr lang="de-DE" sz="1200" dirty="0"/>
              <a:t> e.V. für mein/ unser Bankkonto eingereichten Abbuchungen per SEPA-Lastschrift auszuführen bzw. einzulösen.</a:t>
            </a:r>
          </a:p>
          <a:p>
            <a:pPr>
              <a:spcAft>
                <a:spcPts val="1000"/>
              </a:spcAft>
            </a:pPr>
            <a:endParaRPr lang="de-DE" sz="400" dirty="0"/>
          </a:p>
          <a:p>
            <a:pPr>
              <a:spcAft>
                <a:spcPts val="1000"/>
              </a:spcAft>
            </a:pPr>
            <a:r>
              <a:rPr lang="de-DE" sz="1200" dirty="0"/>
              <a:t>Köln, den __________________________                        Unterschrift: _________________________</a:t>
            </a:r>
          </a:p>
        </p:txBody>
      </p:sp>
      <p:sp>
        <p:nvSpPr>
          <p:cNvPr id="6" name="Textfeld 5">
            <a:extLst>
              <a:ext uri="{FF2B5EF4-FFF2-40B4-BE49-F238E27FC236}">
                <a16:creationId xmlns:a16="http://schemas.microsoft.com/office/drawing/2014/main" id="{37F5D1F7-1D81-8E79-15A6-9F64198A104A}"/>
              </a:ext>
            </a:extLst>
          </p:cNvPr>
          <p:cNvSpPr txBox="1"/>
          <p:nvPr/>
        </p:nvSpPr>
        <p:spPr>
          <a:xfrm>
            <a:off x="154646" y="185744"/>
            <a:ext cx="3429000" cy="523220"/>
          </a:xfrm>
          <a:prstGeom prst="rect">
            <a:avLst/>
          </a:prstGeom>
          <a:noFill/>
        </p:spPr>
        <p:txBody>
          <a:bodyPr wrap="square">
            <a:spAutoFit/>
          </a:bodyPr>
          <a:lstStyle/>
          <a:p>
            <a:pPr algn="ctr"/>
            <a:r>
              <a:rPr lang="de-DE" sz="2800" b="1" dirty="0"/>
              <a:t>Beitrittserklärung</a:t>
            </a:r>
            <a:endParaRPr lang="en-US" sz="2800" b="1" dirty="0"/>
          </a:p>
        </p:txBody>
      </p:sp>
      <p:sp>
        <p:nvSpPr>
          <p:cNvPr id="3" name="Rechteck 2">
            <a:extLst>
              <a:ext uri="{FF2B5EF4-FFF2-40B4-BE49-F238E27FC236}">
                <a16:creationId xmlns:a16="http://schemas.microsoft.com/office/drawing/2014/main" id="{ABABD25F-ED83-59A3-609C-147EDB7C5205}"/>
              </a:ext>
            </a:extLst>
          </p:cNvPr>
          <p:cNvSpPr/>
          <p:nvPr/>
        </p:nvSpPr>
        <p:spPr>
          <a:xfrm>
            <a:off x="3668236" y="4510758"/>
            <a:ext cx="188007" cy="153824"/>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Rechteck 9">
            <a:extLst>
              <a:ext uri="{FF2B5EF4-FFF2-40B4-BE49-F238E27FC236}">
                <a16:creationId xmlns:a16="http://schemas.microsoft.com/office/drawing/2014/main" id="{B23FAF58-D5FE-B997-0E09-0A1333CF0E41}"/>
              </a:ext>
            </a:extLst>
          </p:cNvPr>
          <p:cNvSpPr/>
          <p:nvPr/>
        </p:nvSpPr>
        <p:spPr>
          <a:xfrm>
            <a:off x="3672719" y="4313536"/>
            <a:ext cx="188007" cy="153824"/>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Rechteck 10">
            <a:extLst>
              <a:ext uri="{FF2B5EF4-FFF2-40B4-BE49-F238E27FC236}">
                <a16:creationId xmlns:a16="http://schemas.microsoft.com/office/drawing/2014/main" id="{79DD4197-3033-03D3-AFA7-EC21492068A5}"/>
              </a:ext>
            </a:extLst>
          </p:cNvPr>
          <p:cNvSpPr/>
          <p:nvPr/>
        </p:nvSpPr>
        <p:spPr>
          <a:xfrm>
            <a:off x="3677202" y="4707982"/>
            <a:ext cx="188007" cy="153824"/>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Rechteck 12">
            <a:extLst>
              <a:ext uri="{FF2B5EF4-FFF2-40B4-BE49-F238E27FC236}">
                <a16:creationId xmlns:a16="http://schemas.microsoft.com/office/drawing/2014/main" id="{5F953CAA-D146-7DFE-15B7-20D0AD4A480B}"/>
              </a:ext>
            </a:extLst>
          </p:cNvPr>
          <p:cNvSpPr/>
          <p:nvPr/>
        </p:nvSpPr>
        <p:spPr>
          <a:xfrm>
            <a:off x="3677202" y="5528249"/>
            <a:ext cx="188007" cy="153824"/>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Rechteck 13">
            <a:extLst>
              <a:ext uri="{FF2B5EF4-FFF2-40B4-BE49-F238E27FC236}">
                <a16:creationId xmlns:a16="http://schemas.microsoft.com/office/drawing/2014/main" id="{A2CA17E0-32F9-C887-3CAE-40641F96AF42}"/>
              </a:ext>
            </a:extLst>
          </p:cNvPr>
          <p:cNvSpPr/>
          <p:nvPr/>
        </p:nvSpPr>
        <p:spPr>
          <a:xfrm>
            <a:off x="3668238" y="5734437"/>
            <a:ext cx="188007" cy="153824"/>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Rechteck 14">
            <a:extLst>
              <a:ext uri="{FF2B5EF4-FFF2-40B4-BE49-F238E27FC236}">
                <a16:creationId xmlns:a16="http://schemas.microsoft.com/office/drawing/2014/main" id="{18A7D40F-3894-5BD6-964A-B816131B332B}"/>
              </a:ext>
            </a:extLst>
          </p:cNvPr>
          <p:cNvSpPr/>
          <p:nvPr/>
        </p:nvSpPr>
        <p:spPr>
          <a:xfrm>
            <a:off x="3672721" y="5940625"/>
            <a:ext cx="188007" cy="153824"/>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432070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67782E9-9533-7F9E-FFCE-DE3BDD7AEB71}"/>
              </a:ext>
            </a:extLst>
          </p:cNvPr>
          <p:cNvSpPr txBox="1"/>
          <p:nvPr/>
        </p:nvSpPr>
        <p:spPr>
          <a:xfrm>
            <a:off x="80682" y="147918"/>
            <a:ext cx="6750424" cy="10056727"/>
          </a:xfrm>
          <a:prstGeom prst="rect">
            <a:avLst/>
          </a:prstGeom>
          <a:noFill/>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de-DE" sz="1800" b="1" i="0" u="none" strike="noStrike" kern="0" cap="none" spc="0" normalizeH="0" baseline="0" noProof="0" dirty="0">
                <a:ln>
                  <a:noFill/>
                </a:ln>
                <a:effectLst/>
                <a:uLnTx/>
                <a:uFillTx/>
                <a:latin typeface="Calibri Light" panose="020F0302020204030204" pitchFamily="34" charset="0"/>
                <a:ea typeface="Times New Roman" panose="02020603050405020304" pitchFamily="18" charset="0"/>
                <a:cs typeface="Times New Roman" panose="02020603050405020304" pitchFamily="18" charset="0"/>
              </a:rPr>
              <a:t>Datenschutzerklärung des Vereins</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de-DE" sz="1800" b="1" i="0" u="none" strike="noStrike" kern="0" cap="none" spc="0" normalizeH="0" baseline="0" noProof="0" dirty="0">
                <a:ln>
                  <a:noFill/>
                </a:ln>
                <a:effectLst/>
                <a:uLnTx/>
                <a:uFillTx/>
                <a:latin typeface="Calibri Light" panose="020F0302020204030204" pitchFamily="34" charset="0"/>
                <a:ea typeface="Times New Roman" panose="02020603050405020304" pitchFamily="18" charset="0"/>
                <a:cs typeface="Times New Roman" panose="02020603050405020304" pitchFamily="18" charset="0"/>
              </a:rPr>
              <a:t>„Die </a:t>
            </a:r>
            <a:r>
              <a:rPr kumimoji="0" lang="de-DE" sz="1800" b="1" i="0" u="none" strike="noStrike" kern="0" cap="none" spc="0" normalizeH="0" baseline="0" noProof="0" dirty="0" err="1">
                <a:ln>
                  <a:noFill/>
                </a:ln>
                <a:effectLst/>
                <a:uLnTx/>
                <a:uFillTx/>
                <a:latin typeface="Calibri Light" panose="020F0302020204030204" pitchFamily="34" charset="0"/>
                <a:ea typeface="Times New Roman" panose="02020603050405020304" pitchFamily="18" charset="0"/>
                <a:cs typeface="Times New Roman" panose="02020603050405020304" pitchFamily="18" charset="0"/>
              </a:rPr>
              <a:t>HaFAIRflocke</a:t>
            </a:r>
            <a:r>
              <a:rPr kumimoji="0" lang="de-DE" sz="1800" b="1" i="0" u="none" strike="noStrike" kern="0" cap="none" spc="0" normalizeH="0" baseline="0" noProof="0" dirty="0">
                <a:ln>
                  <a:noFill/>
                </a:ln>
                <a:effectLst/>
                <a:uLnTx/>
                <a:uFillTx/>
                <a:latin typeface="Calibri Light" panose="020F0302020204030204" pitchFamily="34" charset="0"/>
                <a:ea typeface="Times New Roman" panose="02020603050405020304" pitchFamily="18" charset="0"/>
                <a:cs typeface="Times New Roman" panose="02020603050405020304" pitchFamily="18" charset="0"/>
              </a:rPr>
              <a:t> e.V.“</a:t>
            </a:r>
          </a:p>
          <a:p>
            <a:pPr marL="0" marR="0" lvl="0" indent="0" algn="l" defTabSz="914400" rtl="0" eaLnBrk="1" fontAlgn="auto" latinLnBrk="0" hangingPunct="1">
              <a:lnSpc>
                <a:spcPct val="100000"/>
              </a:lnSpc>
              <a:spcBef>
                <a:spcPts val="1200"/>
              </a:spcBef>
              <a:spcAft>
                <a:spcPts val="0"/>
              </a:spcAft>
              <a:buClrTx/>
              <a:buSzTx/>
              <a:buFontTx/>
              <a:buNone/>
              <a:tabLst/>
              <a:defRPr/>
            </a:pP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Mit folgenden Informationen geben wir Ihnen einen Überblick über die Verarbeitung Ihrer personenbezogenen Daten durch den Verein sowie über Ihre Rechte nach den gesetzlichen Bestimmungen zum Datenschutz:</a:t>
            </a:r>
          </a:p>
          <a:p>
            <a:pPr marL="0" marR="0" lvl="0" indent="0" algn="l" defTabSz="914400" rtl="0" eaLnBrk="1" fontAlgn="auto" latinLnBrk="0" hangingPunct="1">
              <a:lnSpc>
                <a:spcPct val="100000"/>
              </a:lnSpc>
              <a:spcBef>
                <a:spcPts val="1200"/>
              </a:spcBef>
              <a:spcAft>
                <a:spcPts val="0"/>
              </a:spcAft>
              <a:buClrTx/>
              <a:buSzTx/>
              <a:buFontTx/>
              <a:buNone/>
              <a:tabLst/>
              <a:defRPr/>
            </a:pPr>
            <a:endPar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44000" marR="0" lvl="0" indent="-342900" algn="just" defTabSz="914400" rtl="0" eaLnBrk="1" fontAlgn="auto" latinLnBrk="0" hangingPunct="1">
              <a:lnSpc>
                <a:spcPct val="115000"/>
              </a:lnSpc>
              <a:spcBef>
                <a:spcPts val="600"/>
              </a:spcBef>
              <a:spcAft>
                <a:spcPts val="0"/>
              </a:spcAft>
              <a:buClrTx/>
              <a:buSzTx/>
              <a:buFont typeface="+mj-lt"/>
              <a:buAutoNum type="arabicPeriod"/>
              <a:tabLst/>
              <a:defRPr/>
            </a:pP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Verantwortliche Stelle für die Datenverarbeitung durch den Verein ist der Vorstand, vertreten durch Mira Scheer, Anne </a:t>
            </a:r>
            <a:r>
              <a:rPr kumimoji="0" lang="de-DE" sz="1200" b="0" i="0" u="none" strike="noStrike" kern="1200" cap="none" spc="0" normalizeH="0" baseline="0" noProof="0" dirty="0" err="1">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Dellgrün</a:t>
            </a: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 Jonathan Ruhm und Alexander Marxen. Erreichbar ist der Verein </a:t>
            </a:r>
            <a:r>
              <a:rPr kumimoji="0" lang="de-DE" sz="1200" b="0" i="0" u="none" strike="noStrike" kern="1200" cap="none" spc="0" normalizeH="0" baseline="0" noProof="0" dirty="0" err="1">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HaFairflocke</a:t>
            </a: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 telefonisch unter Nr. 0178/ 3575489 sowie per E-Mail: </a:t>
            </a: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hlinkClick r:id="rId2"/>
              </a:rPr>
              <a:t>diehaFAIRflocke@gmx.net</a:t>
            </a: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 .</a:t>
            </a:r>
            <a:endPar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44000" marR="0" lvl="0" indent="-342900" algn="just" defTabSz="914400" rtl="0" eaLnBrk="1" fontAlgn="auto" latinLnBrk="0" hangingPunct="1">
              <a:lnSpc>
                <a:spcPct val="115000"/>
              </a:lnSpc>
              <a:spcBef>
                <a:spcPts val="600"/>
              </a:spcBef>
              <a:spcAft>
                <a:spcPts val="0"/>
              </a:spcAft>
              <a:buClrTx/>
              <a:buSzTx/>
              <a:buFont typeface="+mj-lt"/>
              <a:buAutoNum type="arabicPeriod"/>
              <a:tabLst/>
              <a:defRPr/>
            </a:pP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Der Verein verarbeitet personenbezogene Daten zu dem Zweck, dabei nur in dem Umfang, wie er sie im Zusammenhang mit der Begründung, Durchführung und Beendigung des Mitgliedschaftsverhältnisses oder zur Ausübung und Erfüllung der sich aus dem Gesetz ergebenden Rechte und Pflichten oder Wahrung seiner berechtigten Interessen benötigt. Relevante Daten sind dabei insbesondere Ihre Personalien wie Namen, Adresse, sonstige Kontaktdaten, Bankverbindung, Geburtsdatum, aber auch Eintritts- und Austrittsdatum und die Dauer der Mitgliedschaft. Die Erhebung der Daten erfolgt in der Regel unmittelbar bei Ihnen selbst.</a:t>
            </a:r>
            <a:endPar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44000" marR="0" lvl="0" indent="-342900" algn="just" defTabSz="914400" rtl="0" eaLnBrk="1" fontAlgn="auto" latinLnBrk="0" hangingPunct="1">
              <a:lnSpc>
                <a:spcPct val="115000"/>
              </a:lnSpc>
              <a:spcBef>
                <a:spcPts val="600"/>
              </a:spcBef>
              <a:spcAft>
                <a:spcPts val="0"/>
              </a:spcAft>
              <a:buClrTx/>
              <a:buSzTx/>
              <a:buFont typeface="+mj-lt"/>
              <a:buAutoNum type="arabicPeriod"/>
              <a:tabLst/>
              <a:defRPr/>
            </a:pP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Rechtsgrundlagen für die Verarbeitung der personenbezogenen Daten sind die datenschutzrechtlichen Erlaubnisnormen des Art. 6 Abs. 1 DS-GVO, soweit erforderlich die Einwilligung des betroffenen Mitglieds.</a:t>
            </a:r>
            <a:endPar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44000" marR="0" lvl="0" indent="-342900" algn="just" defTabSz="914400" rtl="0" eaLnBrk="1" fontAlgn="auto" latinLnBrk="0" hangingPunct="1">
              <a:lnSpc>
                <a:spcPct val="115000"/>
              </a:lnSpc>
              <a:spcBef>
                <a:spcPts val="600"/>
              </a:spcBef>
              <a:spcAft>
                <a:spcPts val="0"/>
              </a:spcAft>
              <a:buClrTx/>
              <a:buSzTx/>
              <a:buFont typeface="+mj-lt"/>
              <a:buAutoNum type="arabicPeriod"/>
              <a:tabLst/>
              <a:defRPr/>
            </a:pP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Innerhalb des Vereins erhalten diejenigen Stellen Zugriff auf die Daten, die diese zur Erfüllung der in Ziffer 2 genannten Aufgaben brauchen. Außerhalb des Vereins werden Ihre Daten nicht weitergegeben. Eine Absicht des Vereins, die personenbezogenen Daten an ein Drittland oder an internationale Organisationen zu übermitteln, besteht nicht.</a:t>
            </a:r>
            <a:endPar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44000" marR="0" lvl="0" indent="-342900" algn="just" defTabSz="914400" rtl="0" eaLnBrk="1" fontAlgn="auto" latinLnBrk="0" hangingPunct="1">
              <a:lnSpc>
                <a:spcPct val="115000"/>
              </a:lnSpc>
              <a:spcBef>
                <a:spcPts val="600"/>
              </a:spcBef>
              <a:spcAft>
                <a:spcPts val="0"/>
              </a:spcAft>
              <a:buClrTx/>
              <a:buSzTx/>
              <a:buFont typeface="+mj-lt"/>
              <a:buAutoNum type="arabicPeriod"/>
              <a:tabLst/>
              <a:defRPr/>
            </a:pP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Die Daten werden durch den Verein solange und in dem Maße verarbeitet, als dies zur Erfüllung der Aufgaben aus Ziffer 2 erforderlich ist. Sind die Daten danach nicht mehr erforderlich, werden sie regelmäßig nach Erfüllung der 10-jährigen gesetzlichen Aufbewahrungspflichten gelöscht, es sei denn die</a:t>
            </a:r>
            <a:b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b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Weiterverarbeitung ist erforderlich zur Erhaltung von Beweismitteln im Rahmen der gesetzlichen Verjährungsfristen, die bis zu 30 Jahre, im Regelfall jedoch 3 Jahre betragen.</a:t>
            </a:r>
            <a:endPar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44000" marR="0" lvl="0" indent="-342900" algn="just" defTabSz="914400" rtl="0" eaLnBrk="1" fontAlgn="auto" latinLnBrk="0" hangingPunct="1">
              <a:lnSpc>
                <a:spcPct val="115000"/>
              </a:lnSpc>
              <a:spcBef>
                <a:spcPts val="600"/>
              </a:spcBef>
              <a:spcAft>
                <a:spcPts val="0"/>
              </a:spcAft>
              <a:buClrTx/>
              <a:buSzTx/>
              <a:buFont typeface="+mj-lt"/>
              <a:buAutoNum type="arabicPeriod"/>
              <a:tabLst/>
              <a:defRPr/>
            </a:pP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Als betroffene Person haben Sie das Recht auf Auskunft, Berichtigung, Löschung, Einschränkung der Verarbeitung, Widerspruch sowie Datenübertragbarkeit (Art. 15 mit 21 DS-GVO). Auskunfts- und Löschungsrechte stehen allerdings, soweit gesetzlich zulässig, unter den Einschränkungen der §§ 34 und 35 BDSG.</a:t>
            </a:r>
            <a:b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b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Darüber hinaus besteht für Sie ein Beschwerderecht bei der zuständigen Datenschutzaufsichtsbehörde (Art. 77 DS-GVO in Verbindung mit § 19 BDSG).</a:t>
            </a:r>
            <a:endPar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44000" marR="0" lvl="0" indent="-342900" algn="just" defTabSz="914400" rtl="0" eaLnBrk="1" fontAlgn="auto" latinLnBrk="0" hangingPunct="1">
              <a:lnSpc>
                <a:spcPct val="115000"/>
              </a:lnSpc>
              <a:spcBef>
                <a:spcPts val="600"/>
              </a:spcBef>
              <a:spcAft>
                <a:spcPts val="0"/>
              </a:spcAft>
              <a:buClrTx/>
              <a:buSzTx/>
              <a:buFont typeface="+mj-lt"/>
              <a:buAutoNum type="arabicPeriod"/>
              <a:tabLst/>
              <a:defRPr/>
            </a:pP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Soweit Ihrerseits eine Einwilligung erteilt worden ist, haben Sie das Recht zum jederzeitigen Widerruf, wobei der Widerruf erst für die Zukunft wirkt und die Rechtmäßigkeit der Verarbeitung bis zum Widerruf davon unberührt bleibt.</a:t>
            </a:r>
            <a:endPar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44000" marR="0" lvl="0" indent="-342900" algn="just" defTabSz="914400" rtl="0" eaLnBrk="1" fontAlgn="auto" latinLnBrk="0" hangingPunct="1">
              <a:lnSpc>
                <a:spcPct val="115000"/>
              </a:lnSpc>
              <a:spcBef>
                <a:spcPts val="600"/>
              </a:spcBef>
              <a:spcAft>
                <a:spcPts val="0"/>
              </a:spcAft>
              <a:buClrTx/>
              <a:buSzTx/>
              <a:buFont typeface="+mj-lt"/>
              <a:buAutoNum type="arabicPeriod"/>
              <a:tabLst/>
              <a:defRPr/>
            </a:pP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Im Zusammenhang mit der Mitgliedschaft sind Sie verpflichtet, Ihre personenbezogenen Daten zur Verfügung zu stellen, andernfalls das Mitgliedschaftsverhältnis nicht eingegangen oder aufrechterhalten werden kann.</a:t>
            </a:r>
            <a:endPar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44000" marR="0" lvl="0" indent="-342900" algn="just" defTabSz="914400" rtl="0" eaLnBrk="1" fontAlgn="auto" latinLnBrk="0" hangingPunct="1">
              <a:lnSpc>
                <a:spcPct val="115000"/>
              </a:lnSpc>
              <a:spcBef>
                <a:spcPts val="600"/>
              </a:spcBef>
              <a:spcAft>
                <a:spcPts val="0"/>
              </a:spcAft>
              <a:buClrTx/>
              <a:buSzTx/>
              <a:buFont typeface="+mj-lt"/>
              <a:buAutoNum type="arabicPeriod"/>
              <a:tabLst/>
              <a:defRPr/>
            </a:pP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Eine automatisierte Entscheidungsfindung einschließlich eines </a:t>
            </a:r>
            <a:r>
              <a:rPr kumimoji="0" lang="de-DE" sz="1200" b="0" i="0" u="none" strike="noStrike" kern="1200" cap="none" spc="0" normalizeH="0" baseline="0" noProof="0" dirty="0" err="1">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Profiling</a:t>
            </a:r>
            <a:r>
              <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 besteht nicht.</a:t>
            </a:r>
            <a:endParaRPr kumimoji="0" lang="de-DE"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866490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859</Words>
  <Application>Microsoft Office PowerPoint</Application>
  <PresentationFormat>Breitbild</PresentationFormat>
  <Paragraphs>51</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Alexander Marxen</dc:creator>
  <cp:lastModifiedBy>Alexander Marxen</cp:lastModifiedBy>
  <cp:revision>3</cp:revision>
  <dcterms:created xsi:type="dcterms:W3CDTF">2023-10-06T08:23:20Z</dcterms:created>
  <dcterms:modified xsi:type="dcterms:W3CDTF">2024-04-10T13:47:28Z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a7ed875-cb67-40d7-9ea6-a804b08b1148_Enabled">
    <vt:lpwstr>true</vt:lpwstr>
  </property>
  <property fmtid="{D5CDD505-2E9C-101B-9397-08002B2CF9AE}" pid="3" name="MSIP_Label_9a7ed875-cb67-40d7-9ea6-a804b08b1148_SetDate">
    <vt:lpwstr>2023-10-06T08:25:30Z</vt:lpwstr>
  </property>
  <property fmtid="{D5CDD505-2E9C-101B-9397-08002B2CF9AE}" pid="4" name="MSIP_Label_9a7ed875-cb67-40d7-9ea6-a804b08b1148_Method">
    <vt:lpwstr>Privileged</vt:lpwstr>
  </property>
  <property fmtid="{D5CDD505-2E9C-101B-9397-08002B2CF9AE}" pid="5" name="MSIP_Label_9a7ed875-cb67-40d7-9ea6-a804b08b1148_Name">
    <vt:lpwstr>9a7ed875-cb67-40d7-9ea6-a804b08b1148</vt:lpwstr>
  </property>
  <property fmtid="{D5CDD505-2E9C-101B-9397-08002B2CF9AE}" pid="6" name="MSIP_Label_9a7ed875-cb67-40d7-9ea6-a804b08b1148_SiteId">
    <vt:lpwstr>473672ba-cd07-4371-a2ae-788b4c61840e</vt:lpwstr>
  </property>
  <property fmtid="{D5CDD505-2E9C-101B-9397-08002B2CF9AE}" pid="7" name="MSIP_Label_9a7ed875-cb67-40d7-9ea6-a804b08b1148_ActionId">
    <vt:lpwstr>a921c9ae-f39d-4fb3-bb07-74d4ab43d8bc</vt:lpwstr>
  </property>
  <property fmtid="{D5CDD505-2E9C-101B-9397-08002B2CF9AE}" pid="8" name="MSIP_Label_9a7ed875-cb67-40d7-9ea6-a804b08b1148_ContentBits">
    <vt:lpwstr>0</vt:lpwstr>
  </property>
</Properties>
</file>